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9"/>
  </p:notesMasterIdLst>
  <p:sldIdLst>
    <p:sldId id="270" r:id="rId3"/>
    <p:sldId id="275" r:id="rId4"/>
    <p:sldId id="323" r:id="rId5"/>
    <p:sldId id="365" r:id="rId6"/>
    <p:sldId id="350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38" r:id="rId16"/>
    <p:sldId id="339" r:id="rId17"/>
    <p:sldId id="297" r:id="rId18"/>
  </p:sldIdLst>
  <p:sldSz cx="12192000" cy="6858000"/>
  <p:notesSz cx="6858000" cy="9144000"/>
  <p:embeddedFontLst>
    <p:embeddedFont>
      <p:font typeface="Montserrat Black" panose="00000A00000000000000" pitchFamily="2" charset="0"/>
      <p:bold r:id="rId20"/>
      <p:boldItalic r:id="rId21"/>
    </p:embeddedFont>
    <p:embeddedFont>
      <p:font typeface="Montserrat SemiBold" panose="00000700000000000000" pitchFamily="2" charset="0"/>
      <p:bold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95879" autoAdjust="0"/>
  </p:normalViewPr>
  <p:slideViewPr>
    <p:cSldViewPr snapToGrid="0">
      <p:cViewPr varScale="1">
        <p:scale>
          <a:sx n="105" d="100"/>
          <a:sy n="105" d="100"/>
        </p:scale>
        <p:origin x="19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3D0019-B3B2-4892-AB00-2CF71644FB4B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D79FB-7CCC-4D54-86A7-9A944002D4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279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57ED3E-F6DE-F377-2F84-BF1E4747A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E1F340-D848-F523-AFF0-B237C76C9A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1FBADB-9E4A-76A9-F6E1-C61F58AA6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F3E91C-77F2-8EBE-A0C6-14BDBFADB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318817-0C32-9276-E580-0612AA93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874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488BD7-8301-24F0-0A2C-5A10D0A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1D91E3-7CEF-04A2-D099-C0AC2F078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3BDF39-8F43-779F-635E-2E31B0D8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275AA6-F6F9-9E87-14D7-B15E2D4D7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A92366-03E3-F72F-0FF8-1395A9F3B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179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3B8F4A9-0014-E624-FD8B-447711E1FD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140A97-260A-F920-EB6F-527F3A012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419A8-5255-CE74-A3FE-779647EC8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467FA-9E69-F18B-404A-CC17E0C2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F3A45C-E7AF-19D5-8DD7-BAED7CBF2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32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1534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6142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4232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080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1240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3115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1223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923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59C96E-01BF-3269-B1E5-A937C2D14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F9A875-9660-F565-FFC2-F6501D4AD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92F81E-42E8-9649-2DA2-67DCE0C6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FFC5AC-7372-374E-00C4-010E32603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D09063-4CEC-35A4-F250-BBBE4B5C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030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21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39831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194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EA521-0985-D8BB-81D7-77BF301D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562A0B-4171-CD49-06E9-488DF8BF25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0B12F2-BE0E-4A83-A352-D6901FEF2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24ABDE-1502-8742-696B-0E691FE5F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E54160-AC86-25EA-0819-FE6635F15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615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46F716-96D3-35D0-6832-59DE22A40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8853DA-744B-04D7-AC5A-28417A92CD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CD2DA7-296D-19BE-45BE-23845AA7C0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27BBA1-BE5E-7F50-3663-04D0B9C3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176A1F-7718-352C-CED9-391B16D87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8EE277-A3AD-FC66-08C7-575DD27F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189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7BD61A-6613-A024-7956-BCBB06324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299DDD-AE01-50F5-A066-74EA05621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0612F4-15A2-5035-44DD-17BF4F471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90970D-A533-9ADE-4186-03787B082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AADC4B-A594-A6DD-AAE8-C2DE2BF44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4CB0B9-FAB5-4710-D6CE-A62556F1F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AF03CE-FFFE-4E2D-68FD-6487227B4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94A15-8BA6-E0E8-067B-572D2F2B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87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0E0303-98D6-7F55-9700-E03573DD4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E04C65-2F72-7BEE-3A11-44950D55F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7840339-AED5-4411-5A60-89673133F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1E7866-1262-AD20-62CD-CCE2D637D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9572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3138C8D-9771-DB59-6358-68F71B3EB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9146C4-CF70-56D3-4866-AEEBB4A54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DFF17F-C0BD-A92B-8455-1B9E433C5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627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B8B308-59BE-087E-390E-E7A18447D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518CC1-C8FF-2AC5-D5C7-41925FF27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8C30172-AB73-095D-25B3-C99C2E0F40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FD92DA-FD5F-3F5E-41E3-B3957487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50076A-9283-16E5-FF65-DAD9AE05A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420787-A22E-E526-0295-717241FB1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117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5CE65-AE16-961F-BFDA-8F9CC7FB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29B1FB-4817-E3DD-5AC6-6434AA02FB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6D6053-3E0E-70D8-65D9-69E0A756B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9C77D8-A6E0-1985-CDA2-EF3972107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476048-3E41-ECA1-7888-BE1934960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0BD08F-CC4B-75B7-BF3E-4EA3F3511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51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03B5889-F4D5-3D16-961C-678374218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2FE9A0-1985-083A-9378-3229E9CC7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3318D3-9AFD-E5F3-28A8-B08585B0AC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1D5D8-7863-45BE-B541-AE2C59CE361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7F2250-AA52-A6FE-6814-6985E1247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7C8E97-DEBC-1F6A-5846-AB4601344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872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E467A-4026-4A8D-97BF-715EF7FA6491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84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://naver.me/FhNGdeaG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262550" y="2494348"/>
            <a:ext cx="117672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000" b="1" dirty="0">
                <a:solidFill>
                  <a:srgbClr val="3D3A35"/>
                </a:solidFill>
                <a:ea typeface="+mj-ea"/>
              </a:rPr>
              <a:t>객체 인식 기반 쓰레기 자동 분리수거장</a:t>
            </a:r>
            <a:endParaRPr lang="en-US" altLang="ko-KR" sz="5000" b="1" dirty="0">
              <a:solidFill>
                <a:srgbClr val="3D3A35"/>
              </a:solidFill>
              <a:ea typeface="+mj-ea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5000" b="1" dirty="0">
                <a:solidFill>
                  <a:srgbClr val="3D3A35"/>
                </a:solidFill>
                <a:ea typeface="+mj-ea"/>
              </a:rPr>
              <a:t>- </a:t>
            </a:r>
            <a:r>
              <a:rPr lang="ko-KR" altLang="en-US" sz="5000" b="1" dirty="0">
                <a:solidFill>
                  <a:srgbClr val="3D3A35"/>
                </a:solidFill>
                <a:ea typeface="+mj-ea"/>
              </a:rPr>
              <a:t>연구 노트 </a:t>
            </a:r>
            <a:r>
              <a:rPr lang="en-US" altLang="ko-KR" sz="5000" b="1" dirty="0">
                <a:solidFill>
                  <a:srgbClr val="3D3A35"/>
                </a:solidFill>
                <a:ea typeface="+mj-ea"/>
              </a:rPr>
              <a:t>(3)</a:t>
            </a:r>
            <a:endParaRPr kumimoji="0" lang="ko-KR" altLang="en-US" sz="5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ea typeface="+mj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B9DBED-D1A1-69C8-7279-B4703E30324A}"/>
              </a:ext>
            </a:extLst>
          </p:cNvPr>
          <p:cNvSpPr txBox="1"/>
          <p:nvPr/>
        </p:nvSpPr>
        <p:spPr>
          <a:xfrm>
            <a:off x="4247606" y="4470408"/>
            <a:ext cx="3696789" cy="962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ea typeface="+mj-ea"/>
              </a:rPr>
              <a:t>Team 2 (GPT)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3D3A35"/>
                </a:solidFill>
                <a:ea typeface="+mj-ea"/>
              </a:rPr>
              <a:t>명세민</a:t>
            </a:r>
            <a:r>
              <a:rPr lang="en-US" altLang="ko-KR" sz="2000" b="1" dirty="0">
                <a:solidFill>
                  <a:srgbClr val="3D3A35"/>
                </a:solidFill>
                <a:ea typeface="+mj-ea"/>
              </a:rPr>
              <a:t>, </a:t>
            </a:r>
            <a:r>
              <a:rPr lang="ko-KR" altLang="en-US" sz="2000" b="1" dirty="0" err="1">
                <a:solidFill>
                  <a:srgbClr val="3D3A35"/>
                </a:solidFill>
                <a:ea typeface="+mj-ea"/>
              </a:rPr>
              <a:t>최규원</a:t>
            </a:r>
            <a:r>
              <a:rPr lang="en-US" altLang="ko-KR" sz="2000" b="1" dirty="0">
                <a:solidFill>
                  <a:srgbClr val="3D3A35"/>
                </a:solidFill>
                <a:ea typeface="+mj-ea"/>
              </a:rPr>
              <a:t>, </a:t>
            </a:r>
            <a:r>
              <a:rPr lang="ko-KR" altLang="en-US" sz="2000" b="1" dirty="0" err="1">
                <a:solidFill>
                  <a:srgbClr val="3D3A35"/>
                </a:solidFill>
                <a:ea typeface="+mj-ea"/>
              </a:rPr>
              <a:t>최문경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ea typeface="+mj-ea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25">
        <p:fade/>
      </p:transition>
    </mc:Choice>
    <mc:Fallback xmlns="">
      <p:transition spd="med" advTm="925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3090229" cy="47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객체 인식 모델 학습 및 테스트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F97ED6-565E-AA4F-F377-721A506C8ABD}"/>
              </a:ext>
            </a:extLst>
          </p:cNvPr>
          <p:cNvSpPr txBox="1"/>
          <p:nvPr/>
        </p:nvSpPr>
        <p:spPr>
          <a:xfrm>
            <a:off x="707718" y="1703557"/>
            <a:ext cx="11322050" cy="129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sz="1800" dirty="0">
                <a:ea typeface="+mj-ea"/>
              </a:rPr>
              <a:t>학습용 데이터 </a:t>
            </a:r>
            <a:r>
              <a:rPr lang="en-US" altLang="ko-KR" sz="1800" dirty="0">
                <a:ea typeface="+mj-ea"/>
              </a:rPr>
              <a:t>(Training Set)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◆ </a:t>
            </a:r>
            <a:r>
              <a:rPr lang="ko-KR" altLang="en-US" sz="1800" dirty="0">
                <a:ea typeface="+mj-ea"/>
              </a:rPr>
              <a:t>이미지</a:t>
            </a:r>
            <a:r>
              <a:rPr lang="en-US" altLang="ko-KR" sz="1800" dirty="0">
                <a:ea typeface="+mj-ea"/>
              </a:rPr>
              <a:t>: 11,325 </a:t>
            </a:r>
            <a:r>
              <a:rPr lang="ko-KR" altLang="en-US" sz="1800" dirty="0">
                <a:ea typeface="+mj-ea"/>
              </a:rPr>
              <a:t>개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각 클래스의 수</a:t>
            </a:r>
            <a:r>
              <a:rPr lang="en-US" altLang="ko-KR" sz="1800" dirty="0">
                <a:ea typeface="+mj-ea"/>
              </a:rPr>
              <a:t>: </a:t>
            </a:r>
            <a:r>
              <a:rPr lang="ko-KR" altLang="en-US" sz="1800" dirty="0">
                <a:ea typeface="+mj-ea"/>
              </a:rPr>
              <a:t>캔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플라스틱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비닐 각각 </a:t>
            </a:r>
            <a:r>
              <a:rPr lang="en-US" altLang="ko-KR" sz="1800" dirty="0">
                <a:ea typeface="+mj-ea"/>
              </a:rPr>
              <a:t>5,700</a:t>
            </a:r>
            <a:r>
              <a:rPr lang="ko-KR" altLang="en-US" sz="1800" dirty="0">
                <a:ea typeface="+mj-ea"/>
              </a:rPr>
              <a:t>개씩 존재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539D2EB5-D9BB-440C-FBD2-6DC1D72CE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098" y="3119278"/>
            <a:ext cx="3515947" cy="341249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82089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3090229" cy="47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객체 인식 모델 학습 및 테스트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F97ED6-565E-AA4F-F377-721A506C8ABD}"/>
              </a:ext>
            </a:extLst>
          </p:cNvPr>
          <p:cNvSpPr txBox="1"/>
          <p:nvPr/>
        </p:nvSpPr>
        <p:spPr>
          <a:xfrm>
            <a:off x="707718" y="1703557"/>
            <a:ext cx="11322050" cy="129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sz="1800" dirty="0">
                <a:ea typeface="+mj-ea"/>
              </a:rPr>
              <a:t>검증용 데이터 </a:t>
            </a:r>
            <a:r>
              <a:rPr lang="en-US" altLang="ko-KR" sz="1800" dirty="0">
                <a:ea typeface="+mj-ea"/>
              </a:rPr>
              <a:t>(Validation Set)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◆ </a:t>
            </a:r>
            <a:r>
              <a:rPr lang="ko-KR" altLang="en-US" sz="1800" dirty="0">
                <a:ea typeface="+mj-ea"/>
              </a:rPr>
              <a:t>이미지</a:t>
            </a:r>
            <a:r>
              <a:rPr lang="en-US" altLang="ko-KR" sz="1800" dirty="0">
                <a:ea typeface="+mj-ea"/>
              </a:rPr>
              <a:t>: 2,836 </a:t>
            </a:r>
            <a:r>
              <a:rPr lang="ko-KR" altLang="en-US" sz="1800" dirty="0">
                <a:ea typeface="+mj-ea"/>
              </a:rPr>
              <a:t>개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각 클래스의 수</a:t>
            </a:r>
            <a:r>
              <a:rPr lang="en-US" altLang="ko-KR" sz="1800" dirty="0">
                <a:ea typeface="+mj-ea"/>
              </a:rPr>
              <a:t>: </a:t>
            </a:r>
            <a:r>
              <a:rPr lang="ko-KR" altLang="en-US" sz="1800" dirty="0">
                <a:ea typeface="+mj-ea"/>
              </a:rPr>
              <a:t>캔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플라스틱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비닐 각각 </a:t>
            </a:r>
            <a:r>
              <a:rPr lang="en-US" altLang="ko-KR" sz="1800" dirty="0">
                <a:ea typeface="+mj-ea"/>
              </a:rPr>
              <a:t>1,420</a:t>
            </a:r>
            <a:r>
              <a:rPr lang="ko-KR" altLang="en-US" sz="1800" dirty="0">
                <a:ea typeface="+mj-ea"/>
              </a:rPr>
              <a:t>개씩 존재</a:t>
            </a: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BD21E591-419F-C794-4407-1C84CC7CB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69" y="3657946"/>
            <a:ext cx="11019091" cy="1177817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1764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3090229" cy="47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객체 인식 모델 학습 및 테스트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F97ED6-565E-AA4F-F377-721A506C8ABD}"/>
              </a:ext>
            </a:extLst>
          </p:cNvPr>
          <p:cNvSpPr txBox="1"/>
          <p:nvPr/>
        </p:nvSpPr>
        <p:spPr>
          <a:xfrm>
            <a:off x="707718" y="1703557"/>
            <a:ext cx="11322050" cy="129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sz="1800" dirty="0">
                <a:ea typeface="+mj-ea"/>
              </a:rPr>
              <a:t>테스트용 데이터 </a:t>
            </a:r>
            <a:r>
              <a:rPr lang="en-US" altLang="ko-KR" sz="1800" dirty="0">
                <a:ea typeface="+mj-ea"/>
              </a:rPr>
              <a:t>(Test Set)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◆ </a:t>
            </a:r>
            <a:r>
              <a:rPr lang="ko-KR" altLang="en-US" sz="1800" dirty="0">
                <a:ea typeface="+mj-ea"/>
              </a:rPr>
              <a:t>이미지</a:t>
            </a:r>
            <a:r>
              <a:rPr lang="en-US" altLang="ko-KR" sz="1800" dirty="0">
                <a:ea typeface="+mj-ea"/>
              </a:rPr>
              <a:t>: 3,538 </a:t>
            </a:r>
            <a:r>
              <a:rPr lang="ko-KR" altLang="en-US" sz="1800" dirty="0">
                <a:ea typeface="+mj-ea"/>
              </a:rPr>
              <a:t>개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각 클래스의 수</a:t>
            </a:r>
            <a:r>
              <a:rPr lang="en-US" altLang="ko-KR" sz="1800" dirty="0">
                <a:ea typeface="+mj-ea"/>
              </a:rPr>
              <a:t>: </a:t>
            </a:r>
            <a:r>
              <a:rPr lang="ko-KR" altLang="en-US" sz="1800" dirty="0">
                <a:ea typeface="+mj-ea"/>
              </a:rPr>
              <a:t>캔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플라스틱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비닐 각각 </a:t>
            </a:r>
            <a:r>
              <a:rPr lang="en-US" altLang="ko-KR" sz="1800" dirty="0">
                <a:ea typeface="+mj-ea"/>
              </a:rPr>
              <a:t>1,780</a:t>
            </a:r>
            <a:r>
              <a:rPr lang="ko-KR" altLang="en-US" sz="1800" dirty="0">
                <a:ea typeface="+mj-ea"/>
              </a:rPr>
              <a:t>개씩 존재</a:t>
            </a:r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64A036FB-F4E5-6647-9DB2-B2E13A69F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69" y="3686332"/>
            <a:ext cx="10870355" cy="1159037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65653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3090229" cy="47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객체 인식 모델 학습 및 테스트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7377779" cy="46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ea typeface="+mj-ea"/>
              </a:rPr>
              <a:t>모델 학습 및 결과</a:t>
            </a:r>
            <a:endParaRPr lang="en-US" altLang="ko-KR" dirty="0">
              <a:ea typeface="+mj-ea"/>
            </a:endParaRP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342F14-579F-AA7A-314A-9B519CCD112F}"/>
              </a:ext>
            </a:extLst>
          </p:cNvPr>
          <p:cNvSpPr txBox="1"/>
          <p:nvPr/>
        </p:nvSpPr>
        <p:spPr>
          <a:xfrm>
            <a:off x="3137361" y="6018117"/>
            <a:ext cx="5110407" cy="46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sz="1800" dirty="0">
                <a:ea typeface="+mj-ea"/>
              </a:rPr>
              <a:t>저번 주 모델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dirty="0">
                <a:ea typeface="+mj-ea"/>
              </a:rPr>
              <a:t>좌</a:t>
            </a:r>
            <a:r>
              <a:rPr lang="en-US" altLang="ko-KR" sz="1800" dirty="0">
                <a:ea typeface="+mj-ea"/>
              </a:rPr>
              <a:t>)</a:t>
            </a:r>
            <a:r>
              <a:rPr lang="ko-KR" altLang="en-US" sz="1800" dirty="0">
                <a:ea typeface="+mj-ea"/>
              </a:rPr>
              <a:t>과 이번 주 모델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dirty="0">
                <a:ea typeface="+mj-ea"/>
              </a:rPr>
              <a:t>우</a:t>
            </a:r>
            <a:r>
              <a:rPr lang="en-US" altLang="ko-KR" sz="1800" dirty="0">
                <a:ea typeface="+mj-ea"/>
              </a:rPr>
              <a:t>) </a:t>
            </a:r>
            <a:r>
              <a:rPr lang="ko-KR" altLang="en-US" sz="1800" dirty="0">
                <a:ea typeface="+mj-ea"/>
              </a:rPr>
              <a:t>결과 비교</a:t>
            </a:r>
          </a:p>
        </p:txBody>
      </p:sp>
      <p:pic>
        <p:nvPicPr>
          <p:cNvPr id="6" name="Picture 12">
            <a:extLst>
              <a:ext uri="{FF2B5EF4-FFF2-40B4-BE49-F238E27FC236}">
                <a16:creationId xmlns:a16="http://schemas.microsoft.com/office/drawing/2014/main" id="{2CF144BB-51FB-4379-9D0F-E6EA4839E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024" y="2203492"/>
            <a:ext cx="3847394" cy="3485162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14">
            <a:extLst>
              <a:ext uri="{FF2B5EF4-FFF2-40B4-BE49-F238E27FC236}">
                <a16:creationId xmlns:a16="http://schemas.microsoft.com/office/drawing/2014/main" id="{514C864D-8B66-37C4-BDDF-50B6DDE6C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1612" y="1697972"/>
            <a:ext cx="3680340" cy="421562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13501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1023257" y="2647989"/>
            <a:ext cx="101454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다음 주 개발 예정 내용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DD7CF95-5C3A-1ED6-3F66-9A8A8A981973}"/>
              </a:ext>
            </a:extLst>
          </p:cNvPr>
          <p:cNvSpPr/>
          <p:nvPr/>
        </p:nvSpPr>
        <p:spPr>
          <a:xfrm>
            <a:off x="2526890" y="3369397"/>
            <a:ext cx="7049729" cy="13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76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개발 예정 내용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1" y="1315773"/>
            <a:ext cx="5551999" cy="45967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각 파트를 조합하여 프로젝트 완성</a:t>
            </a: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2" y="1545612"/>
            <a:ext cx="95769" cy="9576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2" y="1798359"/>
            <a:ext cx="10699654" cy="129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dirty="0">
                <a:ea typeface="+mj-ea"/>
              </a:rPr>
              <a:t>아래</a:t>
            </a:r>
            <a:r>
              <a:rPr lang="ko-KR" altLang="en-US" sz="1800" dirty="0">
                <a:ea typeface="+mj-ea"/>
              </a:rPr>
              <a:t> 파트를 모두 조합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</a:t>
            </a:r>
            <a:r>
              <a:rPr lang="en-US" altLang="ko-KR" sz="1800" dirty="0">
                <a:ea typeface="+mj-ea"/>
              </a:rPr>
              <a:t>ESP-32 CAM</a:t>
            </a:r>
            <a:r>
              <a:rPr lang="ko-KR" altLang="en-US" sz="1800" dirty="0">
                <a:ea typeface="+mj-ea"/>
              </a:rPr>
              <a:t>을 이용해 이미지를 받아 </a:t>
            </a:r>
            <a:r>
              <a:rPr lang="en-US" altLang="ko-KR" sz="1800" dirty="0">
                <a:ea typeface="+mj-ea"/>
              </a:rPr>
              <a:t>YOLO</a:t>
            </a:r>
            <a:r>
              <a:rPr lang="ko-KR" altLang="en-US" sz="1800" dirty="0">
                <a:ea typeface="+mj-ea"/>
              </a:rPr>
              <a:t>로 객체 종류를 분별하는 파트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객체 종류에 따라 </a:t>
            </a:r>
            <a:r>
              <a:rPr lang="ko-KR" altLang="en-US" sz="1800" dirty="0" err="1">
                <a:ea typeface="+mj-ea"/>
              </a:rPr>
              <a:t>서보모터를</a:t>
            </a:r>
            <a:r>
              <a:rPr lang="ko-KR" altLang="en-US" sz="1800" dirty="0">
                <a:ea typeface="+mj-ea"/>
              </a:rPr>
              <a:t> 이용하여 이에 맞는 쓰레기통을 개폐하는 파트</a:t>
            </a:r>
          </a:p>
        </p:txBody>
      </p:sp>
    </p:spTree>
    <p:extLst>
      <p:ext uri="{BB962C8B-B14F-4D97-AF65-F5344CB8AC3E}">
        <p14:creationId xmlns:p14="http://schemas.microsoft.com/office/powerpoint/2010/main" val="2363719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1023257" y="2449953"/>
            <a:ext cx="101454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Thank you</a:t>
            </a:r>
            <a:endParaRPr kumimoji="0" lang="ko-KR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B9DBED-D1A1-69C8-7279-B4703E30324A}"/>
              </a:ext>
            </a:extLst>
          </p:cNvPr>
          <p:cNvSpPr txBox="1"/>
          <p:nvPr/>
        </p:nvSpPr>
        <p:spPr>
          <a:xfrm>
            <a:off x="4247606" y="3651801"/>
            <a:ext cx="3696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ea typeface="+mj-ea"/>
              </a:rPr>
              <a:t>Team 2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ea typeface="+mj-ea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28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1023257" y="2647989"/>
            <a:ext cx="101454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이 주의 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DD7CF95-5C3A-1ED6-3F66-9A8A8A981973}"/>
              </a:ext>
            </a:extLst>
          </p:cNvPr>
          <p:cNvSpPr/>
          <p:nvPr/>
        </p:nvSpPr>
        <p:spPr>
          <a:xfrm>
            <a:off x="2526890" y="3369397"/>
            <a:ext cx="7049729" cy="13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10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2050485" cy="495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시스템 디자인 구체화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2" y="1554918"/>
            <a:ext cx="11485766" cy="253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sz="1800" dirty="0">
                <a:ea typeface="+mj-ea"/>
              </a:rPr>
              <a:t>쓰레기통 뚜껑 자동 개폐 장치와 </a:t>
            </a:r>
            <a:r>
              <a:rPr lang="en-US" altLang="ko-KR" sz="1800" dirty="0" err="1">
                <a:ea typeface="+mj-ea"/>
              </a:rPr>
              <a:t>NodeMCU</a:t>
            </a:r>
            <a:r>
              <a:rPr lang="ko-KR" altLang="en-US" sz="1800" dirty="0">
                <a:ea typeface="+mj-ea"/>
              </a:rPr>
              <a:t>를 이용한 쓰레기통 제어 장치를 하나로 합침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sz="1800" dirty="0" err="1">
                <a:ea typeface="+mj-ea"/>
              </a:rPr>
              <a:t>글루건으로</a:t>
            </a:r>
            <a:r>
              <a:rPr lang="ko-KR" altLang="en-US" sz="1800" dirty="0">
                <a:ea typeface="+mj-ea"/>
              </a:rPr>
              <a:t> 모터를 쓰레기통 뚜껑 뒷면에 고정하고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모터 날개에 실을 엮어 뚜껑에 붙여 모터를 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ea typeface="+mj-ea"/>
              </a:rPr>
              <a:t>  </a:t>
            </a:r>
            <a:r>
              <a:rPr lang="ko-KR" altLang="en-US" sz="1800" dirty="0">
                <a:ea typeface="+mj-ea"/>
              </a:rPr>
              <a:t>회전시키는 것으로 쓰레기통 뚜껑이 열릴 수 있도록 제작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sz="1800" dirty="0">
                <a:ea typeface="+mj-ea"/>
              </a:rPr>
              <a:t>모터를 닫힌 상태</a:t>
            </a:r>
            <a:r>
              <a:rPr lang="en-US" altLang="ko-KR" sz="1800" dirty="0">
                <a:ea typeface="+mj-ea"/>
              </a:rPr>
              <a:t>(0</a:t>
            </a:r>
            <a:r>
              <a:rPr lang="ko-KR" altLang="en-US" sz="1800" dirty="0">
                <a:ea typeface="+mj-ea"/>
              </a:rPr>
              <a:t>도</a:t>
            </a:r>
            <a:r>
              <a:rPr lang="en-US" altLang="ko-KR" sz="1800" dirty="0">
                <a:ea typeface="+mj-ea"/>
              </a:rPr>
              <a:t>)</a:t>
            </a:r>
            <a:r>
              <a:rPr lang="ko-KR" altLang="en-US" sz="1800" dirty="0">
                <a:ea typeface="+mj-ea"/>
              </a:rPr>
              <a:t>에서 </a:t>
            </a:r>
            <a:r>
              <a:rPr lang="en-US" altLang="ko-KR" sz="1800" dirty="0">
                <a:ea typeface="+mj-ea"/>
              </a:rPr>
              <a:t>180</a:t>
            </a:r>
            <a:r>
              <a:rPr lang="ko-KR" altLang="en-US" sz="1800" dirty="0">
                <a:ea typeface="+mj-ea"/>
              </a:rPr>
              <a:t>도까지 한번에 회전시킬 경우 뚜껑과 연결된 실이 간헐적으로 끊어지는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ea typeface="+mj-ea"/>
              </a:rPr>
              <a:t> </a:t>
            </a:r>
            <a:r>
              <a:rPr lang="ko-KR" altLang="en-US" sz="1800" dirty="0">
                <a:ea typeface="+mj-ea"/>
              </a:rPr>
              <a:t> 문제가  있어 열리는 각도를 </a:t>
            </a:r>
            <a:r>
              <a:rPr lang="en-US" altLang="ko-KR" sz="1800" dirty="0">
                <a:ea typeface="+mj-ea"/>
              </a:rPr>
              <a:t>90</a:t>
            </a:r>
            <a:r>
              <a:rPr lang="ko-KR" altLang="en-US" sz="1800" dirty="0">
                <a:ea typeface="+mj-ea"/>
              </a:rPr>
              <a:t>도로 조정하고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한번에 회전시키는 것이 아닌 </a:t>
            </a:r>
            <a:r>
              <a:rPr lang="en-US" altLang="ko-KR" sz="1800" dirty="0">
                <a:ea typeface="+mj-ea"/>
              </a:rPr>
              <a:t>5ms </a:t>
            </a:r>
            <a:r>
              <a:rPr lang="ko-KR" altLang="en-US" sz="1800" dirty="0">
                <a:ea typeface="+mj-ea"/>
              </a:rPr>
              <a:t>간격으로 </a:t>
            </a:r>
            <a:r>
              <a:rPr lang="en-US" altLang="ko-KR" sz="1800" dirty="0">
                <a:ea typeface="+mj-ea"/>
              </a:rPr>
              <a:t>1</a:t>
            </a:r>
            <a:r>
              <a:rPr lang="ko-KR" altLang="en-US" sz="1800" dirty="0" err="1">
                <a:ea typeface="+mj-ea"/>
              </a:rPr>
              <a:t>도씩</a:t>
            </a:r>
            <a:r>
              <a:rPr lang="ko-KR" altLang="en-US" sz="1800" dirty="0">
                <a:ea typeface="+mj-ea"/>
              </a:rPr>
              <a:t> 회전하도록  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ea typeface="+mj-ea"/>
              </a:rPr>
              <a:t>  </a:t>
            </a:r>
            <a:r>
              <a:rPr lang="ko-KR" altLang="en-US" sz="1800" dirty="0">
                <a:ea typeface="+mj-ea"/>
              </a:rPr>
              <a:t>코드를 조정하여 설계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E8FEA5-C889-5C80-E1CA-859A67AFD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1047" y="4098801"/>
            <a:ext cx="5871437" cy="240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3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2050485" cy="495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시스템 디자인 구체화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2" y="1705804"/>
            <a:ext cx="11485766" cy="87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sz="1800" dirty="0" err="1">
                <a:ea typeface="+mj-ea"/>
              </a:rPr>
              <a:t>우드락</a:t>
            </a:r>
            <a:r>
              <a:rPr lang="ko-KR" altLang="en-US" sz="1800" dirty="0">
                <a:ea typeface="+mj-ea"/>
              </a:rPr>
              <a:t> </a:t>
            </a:r>
            <a:r>
              <a:rPr lang="ko-KR" altLang="en-US" sz="1800" dirty="0" err="1">
                <a:ea typeface="+mj-ea"/>
              </a:rPr>
              <a:t>폼보드</a:t>
            </a:r>
            <a:r>
              <a:rPr lang="ko-KR" altLang="en-US" sz="1800" dirty="0">
                <a:ea typeface="+mj-ea"/>
              </a:rPr>
              <a:t> 구매 후 적당한 크기로 잘라 밑판을 만들고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 err="1">
                <a:ea typeface="+mj-ea"/>
              </a:rPr>
              <a:t>글루건으로</a:t>
            </a:r>
            <a:r>
              <a:rPr lang="ko-KR" altLang="en-US" sz="1800" dirty="0">
                <a:ea typeface="+mj-ea"/>
              </a:rPr>
              <a:t> 쓰레기통을 </a:t>
            </a:r>
            <a:r>
              <a:rPr lang="ko-KR" altLang="en-US" sz="1800" dirty="0" err="1">
                <a:ea typeface="+mj-ea"/>
              </a:rPr>
              <a:t>폼보드</a:t>
            </a:r>
            <a:r>
              <a:rPr lang="ko-KR" altLang="en-US" sz="1800" dirty="0">
                <a:ea typeface="+mj-ea"/>
              </a:rPr>
              <a:t> 위에 고정</a:t>
            </a:r>
            <a:r>
              <a:rPr lang="en-US" altLang="ko-KR" sz="1800" dirty="0">
                <a:ea typeface="+mj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ea typeface="+mj-ea"/>
              </a:rPr>
              <a:t>- </a:t>
            </a:r>
            <a:r>
              <a:rPr lang="ko-KR" altLang="en-US" sz="1800" dirty="0">
                <a:ea typeface="+mj-ea"/>
              </a:rPr>
              <a:t>뚜껑과 개폐장치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통신 모듈을 쓰레기통 뒤쪽에 적절히 배치하여 정상적으로 동작할 수 있도록 함</a:t>
            </a:r>
          </a:p>
        </p:txBody>
      </p:sp>
      <p:pic>
        <p:nvPicPr>
          <p:cNvPr id="4" name="231207 쓰레기통 테스트">
            <a:hlinkClick r:id="" action="ppaction://media"/>
            <a:extLst>
              <a:ext uri="{FF2B5EF4-FFF2-40B4-BE49-F238E27FC236}">
                <a16:creationId xmlns:a16="http://schemas.microsoft.com/office/drawing/2014/main" id="{FCB48B0A-1AA8-F472-E532-D7FF8E8046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3203" y="2701782"/>
            <a:ext cx="5460023" cy="3071263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0171662B-7994-26FC-08CE-071DD0C49DDE}"/>
              </a:ext>
            </a:extLst>
          </p:cNvPr>
          <p:cNvSpPr txBox="1"/>
          <p:nvPr/>
        </p:nvSpPr>
        <p:spPr>
          <a:xfrm>
            <a:off x="3292692" y="6110777"/>
            <a:ext cx="5366858" cy="461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동영상 링크 </a:t>
            </a:r>
            <a:r>
              <a:rPr lang="en-US" altLang="ko-KR" sz="1800" dirty="0">
                <a:ea typeface="+mj-ea"/>
              </a:rPr>
              <a:t>: http://naver.me/FhNGdeaG</a:t>
            </a:r>
            <a:endParaRPr lang="ko-KR" altLang="en-US" sz="1800" dirty="0"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3049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3090229" cy="47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객체 인식 모델 학습 및 테스트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737777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ea typeface="+mj-ea"/>
              </a:rPr>
              <a:t>데이터 수집</a:t>
            </a:r>
            <a:endParaRPr lang="ko-KR" altLang="en-US" sz="1800" dirty="0">
              <a:ea typeface="+mj-ea"/>
            </a:endParaRP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8" y="2201356"/>
            <a:ext cx="1132205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데이터 출처</a:t>
            </a:r>
            <a:r>
              <a:rPr lang="en-US" altLang="ko-KR" sz="1800" dirty="0">
                <a:ea typeface="+mj-ea"/>
              </a:rPr>
              <a:t>: AI-HUB</a:t>
            </a:r>
            <a:r>
              <a:rPr lang="ko-KR" altLang="en-US" sz="1800" dirty="0">
                <a:ea typeface="+mj-ea"/>
              </a:rPr>
              <a:t>의 “생활폐기물 데이터 활용 및 환류”</a:t>
            </a: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75F99576-9CA2-9B64-6E34-E5C06572D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658" y="2923923"/>
            <a:ext cx="6721012" cy="16870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F23E1E-FC0A-9FF6-A36B-BBE9B8C2F6F2}"/>
              </a:ext>
            </a:extLst>
          </p:cNvPr>
          <p:cNvSpPr txBox="1"/>
          <p:nvPr/>
        </p:nvSpPr>
        <p:spPr>
          <a:xfrm>
            <a:off x="707718" y="4958231"/>
            <a:ext cx="1132205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ko-KR" altLang="en-US" sz="1800" dirty="0">
                <a:ea typeface="+mj-ea"/>
              </a:rPr>
              <a:t>문제 사항 </a:t>
            </a:r>
            <a:r>
              <a:rPr lang="en-US" altLang="ko-KR" sz="1800" dirty="0">
                <a:ea typeface="+mj-ea"/>
              </a:rPr>
              <a:t>1: </a:t>
            </a:r>
            <a:r>
              <a:rPr lang="en-US" altLang="ko-KR" sz="1800" dirty="0" err="1">
                <a:ea typeface="+mj-ea"/>
              </a:rPr>
              <a:t>ultralytics</a:t>
            </a:r>
            <a:r>
              <a:rPr lang="ko-KR" altLang="en-US" sz="1800" dirty="0">
                <a:ea typeface="+mj-ea"/>
              </a:rPr>
              <a:t>의 </a:t>
            </a:r>
            <a:r>
              <a:rPr lang="en-US" altLang="ko-KR" sz="1800" dirty="0">
                <a:ea typeface="+mj-ea"/>
              </a:rPr>
              <a:t>YOLOv8</a:t>
            </a:r>
            <a:r>
              <a:rPr lang="ko-KR" altLang="en-US" sz="1800" dirty="0">
                <a:ea typeface="+mj-ea"/>
              </a:rPr>
              <a:t>과 데이터 포맷이 호환되지 않음</a:t>
            </a:r>
          </a:p>
        </p:txBody>
      </p:sp>
    </p:spTree>
    <p:extLst>
      <p:ext uri="{BB962C8B-B14F-4D97-AF65-F5344CB8AC3E}">
        <p14:creationId xmlns:p14="http://schemas.microsoft.com/office/powerpoint/2010/main" val="320389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3090229" cy="47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객체 인식 모델 학습 및 테스트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8" y="1703557"/>
            <a:ext cx="11322050" cy="876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</a:t>
            </a:r>
            <a:r>
              <a:rPr lang="en-US" altLang="ko-KR" sz="1800" dirty="0" err="1">
                <a:ea typeface="+mj-ea"/>
              </a:rPr>
              <a:t>ultralytics</a:t>
            </a:r>
            <a:r>
              <a:rPr lang="ko-KR" altLang="en-US" sz="1800" dirty="0">
                <a:ea typeface="+mj-ea"/>
              </a:rPr>
              <a:t>의 </a:t>
            </a:r>
            <a:r>
              <a:rPr lang="en-US" altLang="ko-KR" sz="1800" dirty="0">
                <a:ea typeface="+mj-ea"/>
              </a:rPr>
              <a:t>YOLO</a:t>
            </a:r>
            <a:r>
              <a:rPr lang="ko-KR" altLang="en-US" sz="1800" dirty="0">
                <a:ea typeface="+mj-ea"/>
              </a:rPr>
              <a:t>와 호환되는 데이터 포맷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→ </a:t>
            </a:r>
            <a:r>
              <a:rPr lang="en-US" altLang="ko-KR" sz="1800" dirty="0">
                <a:ea typeface="+mj-ea"/>
              </a:rPr>
              <a:t>label</a:t>
            </a:r>
            <a:r>
              <a:rPr lang="ko-KR" altLang="en-US" sz="1800" dirty="0">
                <a:ea typeface="+mj-ea"/>
              </a:rPr>
              <a:t>은 전체 이미지 크기를 </a:t>
            </a:r>
            <a:r>
              <a:rPr lang="en-US" altLang="ko-KR" sz="1800" dirty="0">
                <a:ea typeface="+mj-ea"/>
              </a:rPr>
              <a:t>1</a:t>
            </a:r>
            <a:r>
              <a:rPr lang="ko-KR" altLang="en-US" sz="1800" dirty="0">
                <a:ea typeface="+mj-ea"/>
              </a:rPr>
              <a:t>로 두었을 때의 </a:t>
            </a:r>
            <a:r>
              <a:rPr lang="en-US" altLang="ko-KR" sz="1800" dirty="0" err="1">
                <a:ea typeface="+mj-ea"/>
              </a:rPr>
              <a:t>x_center</a:t>
            </a:r>
            <a:r>
              <a:rPr lang="en-US" altLang="ko-KR" sz="1800" dirty="0">
                <a:ea typeface="+mj-ea"/>
              </a:rPr>
              <a:t>, </a:t>
            </a:r>
            <a:r>
              <a:rPr lang="en-US" altLang="ko-KR" sz="1800" dirty="0" err="1">
                <a:ea typeface="+mj-ea"/>
              </a:rPr>
              <a:t>y_center</a:t>
            </a:r>
            <a:r>
              <a:rPr lang="en-US" altLang="ko-KR" sz="1800" dirty="0">
                <a:ea typeface="+mj-ea"/>
              </a:rPr>
              <a:t>, width, height </a:t>
            </a:r>
            <a:r>
              <a:rPr lang="ko-KR" altLang="en-US" sz="1800" dirty="0">
                <a:ea typeface="+mj-ea"/>
              </a:rPr>
              <a:t>값을 가져야 함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054D7BB-F88B-D656-BE09-5D8D1C050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41" y="2682749"/>
            <a:ext cx="5531089" cy="3951459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2467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3090229" cy="47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객체 인식 모델 학습 및 테스트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8" y="1703557"/>
            <a:ext cx="11322050" cy="876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</a:t>
            </a:r>
            <a:r>
              <a:rPr lang="en-US" altLang="ko-KR" sz="1800" dirty="0">
                <a:ea typeface="+mj-ea"/>
              </a:rPr>
              <a:t>AI-HUB</a:t>
            </a:r>
            <a:r>
              <a:rPr lang="ko-KR" altLang="en-US" sz="1800" dirty="0">
                <a:ea typeface="+mj-ea"/>
              </a:rPr>
              <a:t>에서 제공하는 데이터셋의 포맷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</a:t>
            </a:r>
            <a:r>
              <a:rPr lang="en-US" altLang="ko-KR" sz="1800" dirty="0" err="1">
                <a:ea typeface="+mj-ea"/>
              </a:rPr>
              <a:t>x_center</a:t>
            </a:r>
            <a:r>
              <a:rPr lang="en-US" altLang="ko-KR" sz="1800" dirty="0">
                <a:ea typeface="+mj-ea"/>
              </a:rPr>
              <a:t>, </a:t>
            </a:r>
            <a:r>
              <a:rPr lang="en-US" altLang="ko-KR" sz="1800" dirty="0" err="1">
                <a:ea typeface="+mj-ea"/>
              </a:rPr>
              <a:t>y_center</a:t>
            </a:r>
            <a:r>
              <a:rPr lang="en-US" altLang="ko-KR" sz="1800" dirty="0">
                <a:ea typeface="+mj-ea"/>
              </a:rPr>
              <a:t> </a:t>
            </a:r>
            <a:r>
              <a:rPr lang="ko-KR" altLang="en-US" sz="1800" dirty="0">
                <a:ea typeface="+mj-ea"/>
              </a:rPr>
              <a:t>값이 따로 존재하지 않으며</a:t>
            </a:r>
            <a:r>
              <a:rPr lang="en-US" altLang="ko-KR" sz="1800" dirty="0">
                <a:ea typeface="+mj-ea"/>
              </a:rPr>
              <a:t>, 0~1 </a:t>
            </a:r>
            <a:r>
              <a:rPr lang="ko-KR" altLang="en-US" sz="1800" dirty="0">
                <a:ea typeface="+mj-ea"/>
              </a:rPr>
              <a:t>사이로 </a:t>
            </a:r>
            <a:r>
              <a:rPr lang="en-US" altLang="ko-KR" sz="1800" dirty="0">
                <a:ea typeface="+mj-ea"/>
              </a:rPr>
              <a:t>normalize </a:t>
            </a:r>
            <a:r>
              <a:rPr lang="ko-KR" altLang="en-US" sz="1800" dirty="0">
                <a:ea typeface="+mj-ea"/>
              </a:rPr>
              <a:t>되어있지 않음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1439D432-6803-6A93-6D28-D05E7B5D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408" y="2748335"/>
            <a:ext cx="4265140" cy="166777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5">
            <a:extLst>
              <a:ext uri="{FF2B5EF4-FFF2-40B4-BE49-F238E27FC236}">
                <a16:creationId xmlns:a16="http://schemas.microsoft.com/office/drawing/2014/main" id="{B1F59A31-64B0-06BD-B900-16BD4CAB4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497" y="4665860"/>
            <a:ext cx="9355068" cy="1778933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58241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3090229" cy="47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객체 인식 모델 학습 및 테스트</a:t>
            </a: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D23D3BD9-3AA4-9E81-8FA1-C93E45400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77" y="2319705"/>
            <a:ext cx="10261736" cy="392882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F97ED6-565E-AA4F-F377-721A506C8ABD}"/>
              </a:ext>
            </a:extLst>
          </p:cNvPr>
          <p:cNvSpPr txBox="1"/>
          <p:nvPr/>
        </p:nvSpPr>
        <p:spPr>
          <a:xfrm>
            <a:off x="707718" y="1703557"/>
            <a:ext cx="11322050" cy="46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→ 따라서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이를 처리하는 함수를 구성</a:t>
            </a:r>
          </a:p>
        </p:txBody>
      </p:sp>
    </p:spTree>
    <p:extLst>
      <p:ext uri="{BB962C8B-B14F-4D97-AF65-F5344CB8AC3E}">
        <p14:creationId xmlns:p14="http://schemas.microsoft.com/office/powerpoint/2010/main" val="285167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b="1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0091"/>
            <a:ext cx="3090229" cy="47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6830752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>
                <a:ea typeface="+mj-ea"/>
              </a:rPr>
              <a:t>객체 인식 모델 학습 및 테스트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7377779" cy="876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ea typeface="+mj-ea"/>
              </a:rPr>
              <a:t>데이터 수집 결과</a:t>
            </a:r>
            <a:endParaRPr lang="en-US" altLang="ko-KR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- AI-HUB</a:t>
            </a:r>
            <a:r>
              <a:rPr lang="ko-KR" altLang="en-US" sz="1800" dirty="0">
                <a:ea typeface="+mj-ea"/>
              </a:rPr>
              <a:t>의 데이터 분포</a:t>
            </a:r>
            <a:r>
              <a:rPr lang="en-US" altLang="ko-KR" sz="1800" dirty="0">
                <a:ea typeface="+mj-ea"/>
              </a:rPr>
              <a:t>: </a:t>
            </a:r>
            <a:r>
              <a:rPr lang="ko-KR" altLang="en-US" sz="1800" dirty="0">
                <a:ea typeface="+mj-ea"/>
              </a:rPr>
              <a:t>불균형</a:t>
            </a: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6C0BD4-2A0F-EDFD-62FA-798370F41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2592" y="1440091"/>
            <a:ext cx="5709453" cy="465163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342F14-579F-AA7A-314A-9B519CCD112F}"/>
              </a:ext>
            </a:extLst>
          </p:cNvPr>
          <p:cNvSpPr txBox="1"/>
          <p:nvPr/>
        </p:nvSpPr>
        <p:spPr>
          <a:xfrm>
            <a:off x="285506" y="3135173"/>
            <a:ext cx="11322050" cy="129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불균형한 데이터를 그대로 사용하면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모델의 학습이 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     제대로 이루어지지 않을 수 있어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데이터 수집 시에는 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     캔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플라스틱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비닐의 비율을 맞춤</a:t>
            </a:r>
          </a:p>
        </p:txBody>
      </p:sp>
    </p:spTree>
    <p:extLst>
      <p:ext uri="{BB962C8B-B14F-4D97-AF65-F5344CB8AC3E}">
        <p14:creationId xmlns:p14="http://schemas.microsoft.com/office/powerpoint/2010/main" val="336871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8231</TotalTime>
  <Words>511</Words>
  <Application>Microsoft Office PowerPoint</Application>
  <PresentationFormat>와이드스크린</PresentationFormat>
  <Paragraphs>68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Montserrat Black</vt:lpstr>
      <vt:lpstr>Arial</vt:lpstr>
      <vt:lpstr>Montserrat SemiBold</vt:lpstr>
      <vt:lpstr>맑은 고딕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세민 명</dc:creator>
  <cp:lastModifiedBy>문경 최</cp:lastModifiedBy>
  <cp:revision>118</cp:revision>
  <cp:lastPrinted>2023-07-31T16:36:15Z</cp:lastPrinted>
  <dcterms:created xsi:type="dcterms:W3CDTF">2023-07-17T10:25:21Z</dcterms:created>
  <dcterms:modified xsi:type="dcterms:W3CDTF">2023-12-07T15:01:04Z</dcterms:modified>
</cp:coreProperties>
</file>

<file path=docProps/thumbnail.jpeg>
</file>